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8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4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8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4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4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8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0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7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8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3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C0E2-98BF-4773-9E54-3C0310488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5" y="450574"/>
            <a:ext cx="11224590" cy="2736546"/>
          </a:xfrm>
        </p:spPr>
        <p:txBody>
          <a:bodyPr/>
          <a:lstStyle/>
          <a:p>
            <a:r>
              <a:rPr lang="en-US" sz="8800" dirty="0"/>
              <a:t>Parts of the Theatre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56A2F-F69C-4A5F-A434-957CEA41B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4" y="3429000"/>
            <a:ext cx="11224589" cy="2978426"/>
          </a:xfrm>
        </p:spPr>
        <p:txBody>
          <a:bodyPr>
            <a:normAutofit/>
          </a:bodyPr>
          <a:lstStyle/>
          <a:p>
            <a:r>
              <a:rPr lang="en-US" sz="3600" dirty="0"/>
              <a:t>“If I am Going to be a tree, doggonit I will be the best tree the world has ever known!!!”</a:t>
            </a:r>
          </a:p>
          <a:p>
            <a:r>
              <a:rPr lang="en-US" sz="3600" dirty="0"/>
              <a:t>Author:  I made it up so it’s a </a:t>
            </a:r>
            <a:r>
              <a:rPr lang="en-US" sz="3600" dirty="0" err="1"/>
              <a:t>meeeeeeuh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7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BAE6-0B6C-47A4-84D8-2F9CDE88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Pit/Orchestra Pit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E004AF-D26F-474A-917F-9BB5F14C7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2383"/>
            <a:ext cx="12192000" cy="4525617"/>
          </a:xfrm>
        </p:spPr>
      </p:pic>
    </p:spTree>
    <p:extLst>
      <p:ext uri="{BB962C8B-B14F-4D97-AF65-F5344CB8AC3E}">
        <p14:creationId xmlns:p14="http://schemas.microsoft.com/office/powerpoint/2010/main" val="420455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B660-526E-40CC-B81D-58FA2902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77078"/>
            <a:ext cx="11224592" cy="1789044"/>
          </a:xfrm>
        </p:spPr>
        <p:txBody>
          <a:bodyPr/>
          <a:lstStyle/>
          <a:p>
            <a:pPr algn="ctr"/>
            <a:r>
              <a:rPr lang="en-US" sz="6000" dirty="0"/>
              <a:t>Proscenium 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8EA3-1F4B-4C24-848C-4C4AA2E1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3372"/>
            <a:ext cx="12192000" cy="449462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The area that frames the stage. </a:t>
            </a:r>
          </a:p>
          <a:p>
            <a:pPr algn="ctr"/>
            <a:r>
              <a:rPr lang="en-US" sz="6000" dirty="0"/>
              <a:t>And yes, it sometimes looks like a giant picture frame. </a:t>
            </a:r>
          </a:p>
        </p:txBody>
      </p:sp>
    </p:spTree>
    <p:extLst>
      <p:ext uri="{BB962C8B-B14F-4D97-AF65-F5344CB8AC3E}">
        <p14:creationId xmlns:p14="http://schemas.microsoft.com/office/powerpoint/2010/main" val="167319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C1BC-E28D-4F27-A425-5AB4E9D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Proscenium 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EE201-B0D4-4197-AF7A-B0B78807F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5878"/>
            <a:ext cx="12192000" cy="4552122"/>
          </a:xfrm>
        </p:spPr>
      </p:pic>
    </p:spTree>
    <p:extLst>
      <p:ext uri="{BB962C8B-B14F-4D97-AF65-F5344CB8AC3E}">
        <p14:creationId xmlns:p14="http://schemas.microsoft.com/office/powerpoint/2010/main" val="307638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FF1A-7579-49CD-9D44-5BF24E3C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77078"/>
            <a:ext cx="11224592" cy="1801888"/>
          </a:xfrm>
        </p:spPr>
        <p:txBody>
          <a:bodyPr/>
          <a:lstStyle/>
          <a:p>
            <a:pPr algn="ctr"/>
            <a:r>
              <a:rPr lang="en-US" sz="6000" dirty="0"/>
              <a:t>Crossover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2D60-51D4-4AD5-BDFC-695A52B1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8966"/>
            <a:ext cx="12192000" cy="45790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area behind the set that actors and technicians use to move from stage left to right without being seen by the audience. </a:t>
            </a:r>
          </a:p>
        </p:txBody>
      </p:sp>
    </p:spTree>
    <p:extLst>
      <p:ext uri="{BB962C8B-B14F-4D97-AF65-F5344CB8AC3E}">
        <p14:creationId xmlns:p14="http://schemas.microsoft.com/office/powerpoint/2010/main" val="159697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6AC4-B458-4E6E-BA38-FDCBB176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Crossover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2B3C1-67FE-43F6-B32B-C65123F8F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5634"/>
            <a:ext cx="12192000" cy="4538870"/>
          </a:xfrm>
        </p:spPr>
      </p:pic>
    </p:spTree>
    <p:extLst>
      <p:ext uri="{BB962C8B-B14F-4D97-AF65-F5344CB8AC3E}">
        <p14:creationId xmlns:p14="http://schemas.microsoft.com/office/powerpoint/2010/main" val="420507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8CA3-2EC3-4E97-AF53-96710AAB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90330"/>
            <a:ext cx="11224591" cy="1816772"/>
          </a:xfrm>
        </p:spPr>
        <p:txBody>
          <a:bodyPr/>
          <a:lstStyle/>
          <a:p>
            <a:pPr algn="ctr"/>
            <a:r>
              <a:rPr lang="en-US" sz="6000" dirty="0"/>
              <a:t>Trap 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9C93-325B-4596-87C2-A81D791B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7102"/>
            <a:ext cx="12192000" cy="4550898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A hidden door that’s built into the stage floor (or sometimes the stage wall).</a:t>
            </a:r>
          </a:p>
          <a:p>
            <a:r>
              <a:rPr lang="en-US" sz="4800" dirty="0"/>
              <a:t> It allows actors to make surprising and dramatic entrances and exits from hidden places underneath or behind the stage. </a:t>
            </a:r>
          </a:p>
        </p:txBody>
      </p:sp>
    </p:spTree>
    <p:extLst>
      <p:ext uri="{BB962C8B-B14F-4D97-AF65-F5344CB8AC3E}">
        <p14:creationId xmlns:p14="http://schemas.microsoft.com/office/powerpoint/2010/main" val="278055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BFDF-91D4-424C-9B6E-F5E5ACCA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Trap Door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0F073-E14B-4885-83E7-7EB9F238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72139"/>
            <a:ext cx="12192000" cy="4485861"/>
          </a:xfrm>
        </p:spPr>
      </p:pic>
    </p:spTree>
    <p:extLst>
      <p:ext uri="{BB962C8B-B14F-4D97-AF65-F5344CB8AC3E}">
        <p14:creationId xmlns:p14="http://schemas.microsoft.com/office/powerpoint/2010/main" val="224080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F696-0A52-4DCB-AD9E-8530C98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450574"/>
            <a:ext cx="11211340" cy="1856528"/>
          </a:xfrm>
        </p:spPr>
        <p:txBody>
          <a:bodyPr/>
          <a:lstStyle/>
          <a:p>
            <a:pPr algn="ctr"/>
            <a:r>
              <a:rPr lang="en-US" sz="6000" i="1" dirty="0"/>
              <a:t>The Legendary </a:t>
            </a:r>
            <a:r>
              <a:rPr lang="en-US" sz="6000" dirty="0"/>
              <a:t>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F3FC-0D41-45D0-BBFE-6F977109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7102"/>
            <a:ext cx="12192000" cy="4550898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/>
              <a:t>The areas just off stage left or stage right, not seen by the audience.</a:t>
            </a:r>
          </a:p>
          <a:p>
            <a:r>
              <a:rPr lang="en-US" sz="6000" dirty="0"/>
              <a:t> The actors wait here immediately before they go onstage.</a:t>
            </a:r>
          </a:p>
        </p:txBody>
      </p:sp>
    </p:spTree>
    <p:extLst>
      <p:ext uri="{BB962C8B-B14F-4D97-AF65-F5344CB8AC3E}">
        <p14:creationId xmlns:p14="http://schemas.microsoft.com/office/powerpoint/2010/main" val="76417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BA84-425F-4FC5-B09A-9514EE88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the Wings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DA9BE-0F1D-447A-9E58-966F5C96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92626"/>
            <a:ext cx="12192000" cy="4565374"/>
          </a:xfrm>
        </p:spPr>
      </p:pic>
    </p:spTree>
    <p:extLst>
      <p:ext uri="{BB962C8B-B14F-4D97-AF65-F5344CB8AC3E}">
        <p14:creationId xmlns:p14="http://schemas.microsoft.com/office/powerpoint/2010/main" val="384811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D4F3-B290-4F41-B680-2B640789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Hope That’s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4761-AE1A-4BAB-BD5E-13B04437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BUT WAIT THERE’S </a:t>
            </a:r>
          </a:p>
          <a:p>
            <a:pPr algn="ctr"/>
            <a:r>
              <a:rPr lang="en-US" sz="138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79966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30CC-7897-4688-ADD2-80332225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50574"/>
            <a:ext cx="11237844" cy="1743986"/>
          </a:xfrm>
        </p:spPr>
        <p:txBody>
          <a:bodyPr/>
          <a:lstStyle/>
          <a:p>
            <a:pPr algn="ctr"/>
            <a:r>
              <a:rPr lang="en-US" sz="6000" dirty="0"/>
              <a:t>Parts of a stage or theatre….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65955-A492-462D-AC08-9184289E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3600" dirty="0"/>
              <a:t>First let’s just say that every part of a theatre has a specific name.</a:t>
            </a:r>
          </a:p>
          <a:p>
            <a:r>
              <a:rPr lang="en-US" sz="3600" dirty="0"/>
              <a:t>Here we will discover the REALLY, Really, really important ones that you yourself will find yourselves in, in the not so distant future…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AND SO DARLING IT BEGINS</a:t>
            </a:r>
          </a:p>
        </p:txBody>
      </p:sp>
    </p:spTree>
    <p:extLst>
      <p:ext uri="{BB962C8B-B14F-4D97-AF65-F5344CB8AC3E}">
        <p14:creationId xmlns:p14="http://schemas.microsoft.com/office/powerpoint/2010/main" val="31138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2264-3E01-4E02-8FC4-DC7303CD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Parts of the Theatre that are most definitely off-stage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5855-102D-4EC8-A751-C4A8E531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3372"/>
            <a:ext cx="12192000" cy="449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Not all the “action” happens on the actual stage. Here are some other important places…</a:t>
            </a:r>
          </a:p>
        </p:txBody>
      </p:sp>
    </p:spTree>
    <p:extLst>
      <p:ext uri="{BB962C8B-B14F-4D97-AF65-F5344CB8AC3E}">
        <p14:creationId xmlns:p14="http://schemas.microsoft.com/office/powerpoint/2010/main" val="55047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9D9B-2B83-4D8A-AB16-F04D207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90329"/>
            <a:ext cx="11211339" cy="1736035"/>
          </a:xfrm>
        </p:spPr>
        <p:txBody>
          <a:bodyPr/>
          <a:lstStyle/>
          <a:p>
            <a:pPr algn="ctr"/>
            <a:r>
              <a:rPr lang="en-US" sz="6000" i="1" dirty="0"/>
              <a:t>The </a:t>
            </a:r>
            <a:r>
              <a:rPr lang="en-US" sz="6000" dirty="0"/>
              <a:t>HOUSE</a:t>
            </a:r>
            <a:endParaRPr lang="en-US" sz="6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BA1E7-098E-4594-8B0A-A92457BD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5237"/>
            <a:ext cx="12192000" cy="45227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seating area of a theater. When you’re in the audience and watching a show, you’re sitting in the house. </a:t>
            </a:r>
          </a:p>
          <a:p>
            <a:r>
              <a:rPr lang="en-US" sz="3600" dirty="0"/>
              <a:t>Sometimes, the audience itself is called the house. When someone asks, “How big is the house tonight?” </a:t>
            </a:r>
          </a:p>
          <a:p>
            <a:r>
              <a:rPr lang="en-US" sz="3600" dirty="0"/>
              <a:t>they’re asking how many people are in the audience.</a:t>
            </a:r>
          </a:p>
        </p:txBody>
      </p:sp>
    </p:spTree>
    <p:extLst>
      <p:ext uri="{BB962C8B-B14F-4D97-AF65-F5344CB8AC3E}">
        <p14:creationId xmlns:p14="http://schemas.microsoft.com/office/powerpoint/2010/main" val="427380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43A1-D14D-47B8-AA03-D91EF155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The 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3F234-E3B6-4323-B41C-FC40E433C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5878"/>
            <a:ext cx="12192000" cy="4552122"/>
          </a:xfrm>
        </p:spPr>
      </p:pic>
    </p:spTree>
    <p:extLst>
      <p:ext uri="{BB962C8B-B14F-4D97-AF65-F5344CB8AC3E}">
        <p14:creationId xmlns:p14="http://schemas.microsoft.com/office/powerpoint/2010/main" val="139241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B353-479E-4ADC-A578-A84F2E50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Houses are not small but rather large they include…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529D-BB84-4A31-B999-BDB9B809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7102"/>
            <a:ext cx="12192000" cy="455089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House left/house right: </a:t>
            </a:r>
          </a:p>
          <a:p>
            <a:pPr marL="0" indent="0">
              <a:buNone/>
            </a:pPr>
            <a:r>
              <a:rPr lang="en-US" sz="2400" dirty="0"/>
              <a:t>The area in the house that’s to the audience’s left or right.</a:t>
            </a:r>
          </a:p>
          <a:p>
            <a:endParaRPr lang="en-US" sz="2400" dirty="0"/>
          </a:p>
          <a:p>
            <a:r>
              <a:rPr lang="en-US" sz="2400" dirty="0"/>
              <a:t>Back of House (BOH): </a:t>
            </a:r>
          </a:p>
          <a:p>
            <a:pPr marL="0" indent="0">
              <a:buNone/>
            </a:pPr>
            <a:r>
              <a:rPr lang="en-US" sz="2400" dirty="0"/>
              <a:t>The part of the theater that is not open to the public and is used by technicians or actors. For example, backstage areas are back-of-house areas.</a:t>
            </a:r>
          </a:p>
          <a:p>
            <a:endParaRPr lang="en-US" sz="2400" dirty="0"/>
          </a:p>
          <a:p>
            <a:r>
              <a:rPr lang="en-US" sz="2400" dirty="0"/>
              <a:t>Front of House (FOH): </a:t>
            </a:r>
          </a:p>
          <a:p>
            <a:pPr marL="0" indent="0">
              <a:buNone/>
            </a:pPr>
            <a:r>
              <a:rPr lang="en-US" sz="2400" dirty="0"/>
              <a:t>The part of the theater that is used by the audience.</a:t>
            </a:r>
          </a:p>
          <a:p>
            <a:pPr marL="0" indent="0">
              <a:buNone/>
            </a:pPr>
            <a:r>
              <a:rPr lang="en-US" sz="2400" dirty="0"/>
              <a:t> For example, a theater’s lobby, box office, and refreshment stand are front-of-house areas. </a:t>
            </a:r>
          </a:p>
        </p:txBody>
      </p:sp>
    </p:spTree>
    <p:extLst>
      <p:ext uri="{BB962C8B-B14F-4D97-AF65-F5344CB8AC3E}">
        <p14:creationId xmlns:p14="http://schemas.microsoft.com/office/powerpoint/2010/main" val="670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CB22-4EFA-4617-A7F8-19E7EC5A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50575"/>
            <a:ext cx="11224592" cy="1881808"/>
          </a:xfrm>
        </p:spPr>
        <p:txBody>
          <a:bodyPr/>
          <a:lstStyle/>
          <a:p>
            <a:pPr algn="ctr"/>
            <a:r>
              <a:rPr lang="en-US" sz="6000" i="1" dirty="0"/>
              <a:t>The </a:t>
            </a:r>
            <a:r>
              <a:rPr lang="en-US" sz="6000" dirty="0"/>
              <a:t>Orchestra</a:t>
            </a:r>
            <a:endParaRPr lang="en-US" sz="6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052C-E40F-4F85-B698-B69E9417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2695"/>
            <a:ext cx="12192000" cy="46353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The seating area that is closest to the stage in the main part of the house. </a:t>
            </a:r>
          </a:p>
        </p:txBody>
      </p:sp>
    </p:spTree>
    <p:extLst>
      <p:ext uri="{BB962C8B-B14F-4D97-AF65-F5344CB8AC3E}">
        <p14:creationId xmlns:p14="http://schemas.microsoft.com/office/powerpoint/2010/main" val="377732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FE32-4ADF-46B7-9A59-0B00C75F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the ORCHESTRA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234A5C-EEC0-463F-BE6B-0F6752418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9374"/>
            <a:ext cx="12192000" cy="4578626"/>
          </a:xfrm>
        </p:spPr>
      </p:pic>
    </p:spTree>
    <p:extLst>
      <p:ext uri="{BB962C8B-B14F-4D97-AF65-F5344CB8AC3E}">
        <p14:creationId xmlns:p14="http://schemas.microsoft.com/office/powerpoint/2010/main" val="181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2927-D0BF-41C6-A3F2-22DA63C7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424070"/>
            <a:ext cx="11198087" cy="1842052"/>
          </a:xfrm>
        </p:spPr>
        <p:txBody>
          <a:bodyPr/>
          <a:lstStyle/>
          <a:p>
            <a:pPr algn="ctr"/>
            <a:r>
              <a:rPr lang="en-US" sz="6000" dirty="0"/>
              <a:t>The Balcony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7F2FB-A55E-454D-A1F2-734C9F4E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5575"/>
            <a:ext cx="12192000" cy="445242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 upper part of the house. </a:t>
            </a:r>
          </a:p>
          <a:p>
            <a:r>
              <a:rPr lang="en-US" sz="4000" dirty="0"/>
              <a:t>It sometimes overhangs the main part of the house. </a:t>
            </a:r>
          </a:p>
          <a:p>
            <a:r>
              <a:rPr lang="en-US" sz="4000" dirty="0"/>
              <a:t>Large theaters often have more than one balcony. </a:t>
            </a:r>
          </a:p>
          <a:p>
            <a:r>
              <a:rPr lang="en-US" sz="4000" dirty="0"/>
              <a:t>The lowest balcony in a theater, or the first few rows of a balcony is called the Mezzanine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109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23D0-CE03-4C4C-9809-CDFC0393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the Balcony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30151-42B4-44CF-B1E0-6B836B125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5635"/>
            <a:ext cx="12192000" cy="4512365"/>
          </a:xfrm>
        </p:spPr>
      </p:pic>
    </p:spTree>
    <p:extLst>
      <p:ext uri="{BB962C8B-B14F-4D97-AF65-F5344CB8AC3E}">
        <p14:creationId xmlns:p14="http://schemas.microsoft.com/office/powerpoint/2010/main" val="185232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7D1B-E018-4A19-839C-7DAF1CFC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63826"/>
            <a:ext cx="11198087" cy="1843276"/>
          </a:xfrm>
        </p:spPr>
        <p:txBody>
          <a:bodyPr/>
          <a:lstStyle/>
          <a:p>
            <a:pPr algn="ctr"/>
            <a:r>
              <a:rPr lang="en-US" sz="6000" dirty="0"/>
              <a:t>The BOOTH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D4C1-245B-4C7C-B961-9803F9F0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7102"/>
            <a:ext cx="12192000" cy="4550898"/>
          </a:xfrm>
        </p:spPr>
        <p:txBody>
          <a:bodyPr/>
          <a:lstStyle/>
          <a:p>
            <a:r>
              <a:rPr lang="en-US" sz="4000" dirty="0"/>
              <a:t>The area or room from where technicians control the lights and sound for a show. The booth is usually at the back of the theater and is usually soundproof. It lets technicians see the performance without being in the theater. </a:t>
            </a:r>
          </a:p>
          <a:p>
            <a:r>
              <a:rPr lang="en-US" sz="4000" dirty="0"/>
              <a:t>This is where the Sound/effects and light shows are produced.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1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DFB4-AE25-452B-9BBC-C40F6BB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Booth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38E05-B3F7-4189-AE34-52E5F50F7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19130"/>
            <a:ext cx="12192000" cy="4538870"/>
          </a:xfrm>
        </p:spPr>
      </p:pic>
    </p:spTree>
    <p:extLst>
      <p:ext uri="{BB962C8B-B14F-4D97-AF65-F5344CB8AC3E}">
        <p14:creationId xmlns:p14="http://schemas.microsoft.com/office/powerpoint/2010/main" val="150248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B052-865F-46BE-BE05-7C8E25C7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450575"/>
            <a:ext cx="11224590" cy="1775790"/>
          </a:xfrm>
        </p:spPr>
        <p:txBody>
          <a:bodyPr/>
          <a:lstStyle/>
          <a:p>
            <a:pPr algn="ctr"/>
            <a:r>
              <a:rPr lang="en-US" sz="6000" i="1" dirty="0"/>
              <a:t>The </a:t>
            </a:r>
            <a:r>
              <a:rPr lang="en-US" sz="6000" dirty="0"/>
              <a:t>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8352F-4399-4DEB-934B-C714988A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9305"/>
            <a:ext cx="12192000" cy="4508695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Set </a:t>
            </a:r>
            <a:r>
              <a:rPr lang="en-US" sz="2800" dirty="0"/>
              <a:t> is The physical surroundings where the action of a play takes place.</a:t>
            </a:r>
          </a:p>
          <a:p>
            <a:r>
              <a:rPr lang="en-US" sz="2800" dirty="0"/>
              <a:t> The set is designed and built by technicians to best represent the play’s location. </a:t>
            </a:r>
          </a:p>
          <a:p>
            <a:r>
              <a:rPr lang="en-US" sz="2800" dirty="0"/>
              <a:t>For example, if a play’s action happens in a kitchen, the set might include a door, a table and chairs, a sink, a refrigerator, and an oven. </a:t>
            </a:r>
          </a:p>
        </p:txBody>
      </p:sp>
    </p:spTree>
    <p:extLst>
      <p:ext uri="{BB962C8B-B14F-4D97-AF65-F5344CB8AC3E}">
        <p14:creationId xmlns:p14="http://schemas.microsoft.com/office/powerpoint/2010/main" val="2492060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6843-0D72-4014-8505-CA985A80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50573"/>
            <a:ext cx="11237844" cy="1870595"/>
          </a:xfrm>
        </p:spPr>
        <p:txBody>
          <a:bodyPr/>
          <a:lstStyle/>
          <a:p>
            <a:pPr algn="ctr"/>
            <a:r>
              <a:rPr lang="en-US" sz="6000" i="1" dirty="0"/>
              <a:t>The Infamous </a:t>
            </a:r>
            <a:r>
              <a:rPr lang="en-US" sz="6000" dirty="0"/>
              <a:t>CATWALK</a:t>
            </a:r>
            <a:endParaRPr lang="en-US" sz="6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4944-1CCC-4DAF-8CFE-3ED439C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169"/>
            <a:ext cx="12192000" cy="4536831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A narrow metal bridge or walkway that’s usually very close to the ceiling and above the stage and audience.</a:t>
            </a:r>
          </a:p>
          <a:p>
            <a:r>
              <a:rPr lang="en-US" sz="4800" dirty="0"/>
              <a:t> Technicians use the catwalk to reach and adjust the lights and other equipment.</a:t>
            </a:r>
          </a:p>
        </p:txBody>
      </p:sp>
    </p:spTree>
    <p:extLst>
      <p:ext uri="{BB962C8B-B14F-4D97-AF65-F5344CB8AC3E}">
        <p14:creationId xmlns:p14="http://schemas.microsoft.com/office/powerpoint/2010/main" val="718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7C02-62C2-4746-8761-96A9DFB1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Catwalk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DA1FC6-9811-46D5-839F-EC510EB95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8887"/>
            <a:ext cx="12192000" cy="4499113"/>
          </a:xfrm>
        </p:spPr>
      </p:pic>
    </p:spTree>
    <p:extLst>
      <p:ext uri="{BB962C8B-B14F-4D97-AF65-F5344CB8AC3E}">
        <p14:creationId xmlns:p14="http://schemas.microsoft.com/office/powerpoint/2010/main" val="404441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D066-3C2A-4104-911A-CA91D95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450575"/>
            <a:ext cx="11251096" cy="1775790"/>
          </a:xfrm>
        </p:spPr>
        <p:txBody>
          <a:bodyPr/>
          <a:lstStyle/>
          <a:p>
            <a:pPr algn="ctr"/>
            <a:r>
              <a:rPr lang="en-US" sz="6000" dirty="0"/>
              <a:t>The Dressing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E496-294A-482D-907A-C145FAF8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7440"/>
            <a:ext cx="12192000" cy="448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backstage room where the actors dress and apply makeup before they go onstage. </a:t>
            </a:r>
          </a:p>
        </p:txBody>
      </p:sp>
    </p:spTree>
    <p:extLst>
      <p:ext uri="{BB962C8B-B14F-4D97-AF65-F5344CB8AC3E}">
        <p14:creationId xmlns:p14="http://schemas.microsoft.com/office/powerpoint/2010/main" val="368872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504F-D370-4ED1-AE07-839BFFC7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Dressing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59A18-DA0D-4568-B246-813F0E731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5635"/>
            <a:ext cx="12192000" cy="4512365"/>
          </a:xfrm>
        </p:spPr>
      </p:pic>
    </p:spTree>
    <p:extLst>
      <p:ext uri="{BB962C8B-B14F-4D97-AF65-F5344CB8AC3E}">
        <p14:creationId xmlns:p14="http://schemas.microsoft.com/office/powerpoint/2010/main" val="749811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90B8-0A90-4ECE-ACBC-0D14377E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63827"/>
            <a:ext cx="11224592" cy="1871410"/>
          </a:xfrm>
        </p:spPr>
        <p:txBody>
          <a:bodyPr/>
          <a:lstStyle/>
          <a:p>
            <a:pPr algn="ctr"/>
            <a:r>
              <a:rPr lang="en-US" sz="6000" dirty="0"/>
              <a:t>The Green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1330-0F02-49B2-A6C9-7448EDED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5237"/>
            <a:ext cx="12192000" cy="45227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 backstage room where the actors wait before they go onstage.</a:t>
            </a:r>
          </a:p>
          <a:p>
            <a:pPr algn="ctr"/>
            <a:r>
              <a:rPr lang="en-US" sz="4800" dirty="0"/>
              <a:t> Actors sometimes relax in the green room before or after the show. </a:t>
            </a:r>
          </a:p>
        </p:txBody>
      </p:sp>
    </p:spTree>
    <p:extLst>
      <p:ext uri="{BB962C8B-B14F-4D97-AF65-F5344CB8AC3E}">
        <p14:creationId xmlns:p14="http://schemas.microsoft.com/office/powerpoint/2010/main" val="3438564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1307-6B1B-4EDC-8D8F-F7400455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Green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A9B99-132A-4F1C-A05F-173F1A82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5391"/>
            <a:ext cx="12192000" cy="4472609"/>
          </a:xfrm>
        </p:spPr>
      </p:pic>
    </p:spTree>
    <p:extLst>
      <p:ext uri="{BB962C8B-B14F-4D97-AF65-F5344CB8AC3E}">
        <p14:creationId xmlns:p14="http://schemas.microsoft.com/office/powerpoint/2010/main" val="1147566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13E1-3E75-40A6-9BC0-A6E2B613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436099"/>
            <a:ext cx="11183815" cy="1885070"/>
          </a:xfrm>
        </p:spPr>
        <p:txBody>
          <a:bodyPr/>
          <a:lstStyle/>
          <a:p>
            <a:pPr algn="ctr"/>
            <a:r>
              <a:rPr lang="en-US" sz="6000" i="1" dirty="0"/>
              <a:t>The </a:t>
            </a:r>
            <a:r>
              <a:rPr lang="en-US" sz="6000" dirty="0"/>
              <a:t>GRID</a:t>
            </a:r>
            <a:endParaRPr lang="en-US" sz="6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3A0F-1396-4EB6-AA25-F642FD0B2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169"/>
            <a:ext cx="12056012" cy="4536831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A supporting structure that hangs near the ceiling, above the stage or house. Lights and scenery are attached to the grid. </a:t>
            </a:r>
          </a:p>
          <a:p>
            <a:r>
              <a:rPr lang="en-US" sz="4800" dirty="0"/>
              <a:t>When a lighting technician “hangs” a light, it means that he attaches a light to the grid. </a:t>
            </a:r>
          </a:p>
        </p:txBody>
      </p:sp>
    </p:spTree>
    <p:extLst>
      <p:ext uri="{BB962C8B-B14F-4D97-AF65-F5344CB8AC3E}">
        <p14:creationId xmlns:p14="http://schemas.microsoft.com/office/powerpoint/2010/main" val="1617256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F58B-0E42-4D26-9ED4-8B3AAA7E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Grid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C4CF2F-496E-4E7B-A3B0-AC940FB3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2383"/>
            <a:ext cx="12192000" cy="4525617"/>
          </a:xfrm>
        </p:spPr>
      </p:pic>
    </p:spTree>
    <p:extLst>
      <p:ext uri="{BB962C8B-B14F-4D97-AF65-F5344CB8AC3E}">
        <p14:creationId xmlns:p14="http://schemas.microsoft.com/office/powerpoint/2010/main" val="21656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1513-EAAB-4490-8273-82F87ED3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41" y="473960"/>
            <a:ext cx="8761413" cy="728480"/>
          </a:xfrm>
        </p:spPr>
        <p:txBody>
          <a:bodyPr/>
          <a:lstStyle/>
          <a:p>
            <a:pPr algn="ctr"/>
            <a:r>
              <a:rPr lang="en-US" dirty="0"/>
              <a:t>Example of a 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AE802-CCB5-4BA6-A56B-3B01A707C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52870"/>
            <a:ext cx="12192000" cy="4605130"/>
          </a:xfrm>
        </p:spPr>
      </p:pic>
    </p:spTree>
    <p:extLst>
      <p:ext uri="{BB962C8B-B14F-4D97-AF65-F5344CB8AC3E}">
        <p14:creationId xmlns:p14="http://schemas.microsoft.com/office/powerpoint/2010/main" val="142177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5BD7-27F7-445D-BCF0-1DF2B2B6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424070"/>
            <a:ext cx="11290852" cy="1828800"/>
          </a:xfrm>
        </p:spPr>
        <p:txBody>
          <a:bodyPr/>
          <a:lstStyle/>
          <a:p>
            <a:pPr algn="ctr"/>
            <a:r>
              <a:rPr lang="en-US" sz="6000" dirty="0"/>
              <a:t>Backstage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DF0F-3FAE-4970-A932-C0E27321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3372"/>
            <a:ext cx="12192000" cy="4494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/>
              <a:t>The area behind the set or off the stage that’s not seen by the audience.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53F4-729D-4338-BE4F-225C7496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Backstage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0A964E-B146-44F6-9F0D-40407840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9374"/>
            <a:ext cx="12192000" cy="4578626"/>
          </a:xfrm>
        </p:spPr>
      </p:pic>
    </p:spTree>
    <p:extLst>
      <p:ext uri="{BB962C8B-B14F-4D97-AF65-F5344CB8AC3E}">
        <p14:creationId xmlns:p14="http://schemas.microsoft.com/office/powerpoint/2010/main" val="421024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88C3-FE2B-4D38-8ABF-3351AED4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463826"/>
            <a:ext cx="11211338" cy="1815140"/>
          </a:xfrm>
        </p:spPr>
        <p:txBody>
          <a:bodyPr/>
          <a:lstStyle/>
          <a:p>
            <a:pPr algn="ctr"/>
            <a:r>
              <a:rPr lang="en-US" sz="6000" dirty="0"/>
              <a:t>APRON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10D8-0B0B-45F9-9A0F-3C2F50A8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8966"/>
            <a:ext cx="12192000" cy="4579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The area of the stage that’s just in front of the curtain. </a:t>
            </a:r>
          </a:p>
        </p:txBody>
      </p:sp>
    </p:spTree>
    <p:extLst>
      <p:ext uri="{BB962C8B-B14F-4D97-AF65-F5344CB8AC3E}">
        <p14:creationId xmlns:p14="http://schemas.microsoft.com/office/powerpoint/2010/main" val="28822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7D0F-049A-4DD5-BB0A-FD1B8F90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an Apron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14062-EA6D-4864-906E-E2EADC417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5878"/>
            <a:ext cx="12192000" cy="4552122"/>
          </a:xfrm>
        </p:spPr>
      </p:pic>
    </p:spTree>
    <p:extLst>
      <p:ext uri="{BB962C8B-B14F-4D97-AF65-F5344CB8AC3E}">
        <p14:creationId xmlns:p14="http://schemas.microsoft.com/office/powerpoint/2010/main" val="405811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892C-AFA8-4A1D-827B-DC928552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463825"/>
            <a:ext cx="11224590" cy="1885479"/>
          </a:xfrm>
        </p:spPr>
        <p:txBody>
          <a:bodyPr/>
          <a:lstStyle/>
          <a:p>
            <a:pPr algn="ctr"/>
            <a:r>
              <a:rPr lang="en-US" sz="4400" dirty="0"/>
              <a:t>PIT OR ORCHESTRA PIT</a:t>
            </a:r>
            <a:br>
              <a:rPr lang="en-US" sz="4400" dirty="0"/>
            </a:br>
            <a:r>
              <a:rPr lang="en-US" sz="4400" dirty="0"/>
              <a:t>(Where the music people are, heard but never seen kind 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0BAD-AE6B-4A53-BD0D-E92FA245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9305"/>
            <a:ext cx="12192000" cy="452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The area where musicians sit during a performance. The pit is just off the stage, in a low area between the front of the stage and the audience. </a:t>
            </a:r>
          </a:p>
        </p:txBody>
      </p:sp>
    </p:spTree>
    <p:extLst>
      <p:ext uri="{BB962C8B-B14F-4D97-AF65-F5344CB8AC3E}">
        <p14:creationId xmlns:p14="http://schemas.microsoft.com/office/powerpoint/2010/main" val="1964867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880</Words>
  <Application>Microsoft Office PowerPoint</Application>
  <PresentationFormat>Widescreen</PresentationFormat>
  <Paragraphs>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 Boardroom</vt:lpstr>
      <vt:lpstr>Parts of the Theatre</vt:lpstr>
      <vt:lpstr>Parts of a stage or theatre….</vt:lpstr>
      <vt:lpstr>The SET</vt:lpstr>
      <vt:lpstr>Example of a SET</vt:lpstr>
      <vt:lpstr>Backstage</vt:lpstr>
      <vt:lpstr>An Example of the Backstage Area</vt:lpstr>
      <vt:lpstr>APRON</vt:lpstr>
      <vt:lpstr>Example of an Apron</vt:lpstr>
      <vt:lpstr>PIT OR ORCHESTRA PIT (Where the music people are, heard but never seen kind of)</vt:lpstr>
      <vt:lpstr>Example of a Pit/Orchestra Pit</vt:lpstr>
      <vt:lpstr>Proscenium Arch</vt:lpstr>
      <vt:lpstr>Example of a Proscenium Arch</vt:lpstr>
      <vt:lpstr>Crossover Space</vt:lpstr>
      <vt:lpstr>Example of a Crossover Space</vt:lpstr>
      <vt:lpstr>Trap Door</vt:lpstr>
      <vt:lpstr>Example of a Trap Door</vt:lpstr>
      <vt:lpstr>The Legendary WINGS</vt:lpstr>
      <vt:lpstr>Example of the Wings</vt:lpstr>
      <vt:lpstr>I Hope That’s All</vt:lpstr>
      <vt:lpstr>Parts of the Theatre that are most definitely off-stage</vt:lpstr>
      <vt:lpstr>The HOUSE</vt:lpstr>
      <vt:lpstr>Example of The HOUSE</vt:lpstr>
      <vt:lpstr>Because Houses are not small but rather large they include…</vt:lpstr>
      <vt:lpstr>The Orchestra</vt:lpstr>
      <vt:lpstr>Example of the ORCHESTRA</vt:lpstr>
      <vt:lpstr>The Balcony</vt:lpstr>
      <vt:lpstr>Example of the Balcony</vt:lpstr>
      <vt:lpstr>The BOOTH </vt:lpstr>
      <vt:lpstr>Example of a Booth</vt:lpstr>
      <vt:lpstr>The Infamous CATWALK</vt:lpstr>
      <vt:lpstr>Example of a Catwalk</vt:lpstr>
      <vt:lpstr>The Dressing Room</vt:lpstr>
      <vt:lpstr>Example of a Dressing Room</vt:lpstr>
      <vt:lpstr>The Green Room</vt:lpstr>
      <vt:lpstr>Example of a Green Room</vt:lpstr>
      <vt:lpstr>The GRID</vt:lpstr>
      <vt:lpstr>Example of a Grid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Theatre</dc:title>
  <dc:creator>Garrick Douglas</dc:creator>
  <cp:lastModifiedBy>Garrick Douglas</cp:lastModifiedBy>
  <cp:revision>1</cp:revision>
  <dcterms:created xsi:type="dcterms:W3CDTF">2021-08-23T02:06:27Z</dcterms:created>
  <dcterms:modified xsi:type="dcterms:W3CDTF">2021-08-23T03:14:53Z</dcterms:modified>
</cp:coreProperties>
</file>